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Miriam Libre"/>
      <p:regular r:id="rId46"/>
      <p:bold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Barlow Light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jyqS6uBFvXSH8kCdjm4O9btTjM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iriamLibre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-regular.fntdata"/><Relationship Id="rId47" Type="http://schemas.openxmlformats.org/officeDocument/2006/relationships/font" Target="fonts/MiriamLibre-bold.fntdata"/><Relationship Id="rId49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BarlowLight-bold.fntdata"/><Relationship Id="rId52" Type="http://schemas.openxmlformats.org/officeDocument/2006/relationships/font" Target="fonts/BarlowLight-regular.fntdata"/><Relationship Id="rId11" Type="http://schemas.openxmlformats.org/officeDocument/2006/relationships/slide" Target="slides/slide7.xml"/><Relationship Id="rId55" Type="http://schemas.openxmlformats.org/officeDocument/2006/relationships/font" Target="fonts/Barlow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BarlowLight-italic.fntdata"/><Relationship Id="rId13" Type="http://schemas.openxmlformats.org/officeDocument/2006/relationships/slide" Target="slides/slide9.xml"/><Relationship Id="rId57" Type="http://schemas.openxmlformats.org/officeDocument/2006/relationships/font" Target="fonts/Barlow-bold.fntdata"/><Relationship Id="rId12" Type="http://schemas.openxmlformats.org/officeDocument/2006/relationships/slide" Target="slides/slide8.xml"/><Relationship Id="rId56" Type="http://schemas.openxmlformats.org/officeDocument/2006/relationships/font" Target="fonts/Barlow-regular.fntdata"/><Relationship Id="rId15" Type="http://schemas.openxmlformats.org/officeDocument/2006/relationships/slide" Target="slides/slide11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10.xml"/><Relationship Id="rId58" Type="http://schemas.openxmlformats.org/officeDocument/2006/relationships/font" Target="fonts/Barlow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3d9b49761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53d9b497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700cc327_5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c700cc327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c700cc327_5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c700cc327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700cc327_5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700cc327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c700cc327_5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c700cc327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c700cc327_5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c700cc327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c700cc327_1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c700cc327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c700cc327_1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c700cc32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c700cc327_15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c700cc327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c700cc327_1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c700cc327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700cc327_3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700cc327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700cc32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700cc3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700cc327_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c700cc32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700cc327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700cc32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c700cc327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c700cc32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c700cc327_3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c700cc32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c700cc327_3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c700cc327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c700cc327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c700cc327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c700cc327_3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c700cc327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c700cc327_3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c700cc32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c700cc327_3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c700cc327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c700cc327_3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c700cc327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700cc327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700cc32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c700cc327_3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c700cc327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700cc327_3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c700cc327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c76f4aca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c76f4ac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63cedc4f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63cedc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c700cc327_15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c700cc327_1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c700cc327_1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c700cc32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c700cc327_1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c700cc327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c700cc327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c700cc3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c700cc327_1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c700cc327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c63cedc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c63ced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00cc327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00cc32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c700cc327_1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c700cc327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c700cc327_1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ac700cc327_1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700cc327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700cc32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c700cc327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c700cc32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b1355908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9b135590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c700cc327_5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c700cc327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700cc327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700cc32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33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33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3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3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3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3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3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3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3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3"/>
          <p:cNvGrpSpPr/>
          <p:nvPr/>
        </p:nvGrpSpPr>
        <p:grpSpPr>
          <a:xfrm rot="-5400000">
            <a:off x="7256368" y="-405554"/>
            <a:ext cx="1043197" cy="2732065"/>
            <a:chOff x="7556500" y="3806825"/>
            <a:chExt cx="838313" cy="2195488"/>
          </a:xfrm>
        </p:grpSpPr>
        <p:sp>
          <p:nvSpPr>
            <p:cNvPr id="22" name="Google Shape;22;p33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3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3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3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3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33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33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3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3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3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0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40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40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40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99" name="Google Shape;199;p40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40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13" name="Google Shape;213;p40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35" name="Google Shape;235;p4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7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37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5" name="Google Shape;55;p37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6" name="Google Shape;56;p37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37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60" name="Google Shape;60;p37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4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34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71" name="Google Shape;71;p34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4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4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4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4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4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4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4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4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4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34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85" name="Google Shape;85;p34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4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4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4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4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4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4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43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00" name="Google Shape;100;p43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3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3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3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3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3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3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3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3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3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3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43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119" name="Google Shape;119;p43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3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3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3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3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3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3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3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3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3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3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5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3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40" name="Google Shape;140;p36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141" name="Google Shape;141;p36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36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51" name="Google Shape;151;p36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9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8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170" name="Google Shape;170;p38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i="0" sz="7200" u="none" cap="none" strike="noStrike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38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173" name="Google Shape;173;p38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8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8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8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8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8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38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186" name="Google Shape;186;p38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8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8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37.jpg"/><Relationship Id="rId6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Relationship Id="rId4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dke9akeQSFa95q_Agqiky9R1vFcZZ77i/view" TargetMode="External"/><Relationship Id="rId4" Type="http://schemas.openxmlformats.org/officeDocument/2006/relationships/image" Target="../media/image4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lC_dgXEgqUEicOpG3qTKXslbeHZbqgSt/view" TargetMode="External"/><Relationship Id="rId4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53d9b4976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338" y="1979750"/>
            <a:ext cx="2569315" cy="23309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41" name="Google Shape;241;g53d9b49761_0_7"/>
          <p:cNvSpPr txBox="1"/>
          <p:nvPr>
            <p:ph type="ctrTitle"/>
          </p:nvPr>
        </p:nvSpPr>
        <p:spPr>
          <a:xfrm>
            <a:off x="2122500" y="134797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Track Cooler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c700cc327_5_7"/>
          <p:cNvSpPr txBox="1"/>
          <p:nvPr>
            <p:ph idx="4294967295" type="title"/>
          </p:nvPr>
        </p:nvSpPr>
        <p:spPr>
          <a:xfrm flipH="1">
            <a:off x="262150" y="1459500"/>
            <a:ext cx="2142600" cy="25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Fluxograma do </a:t>
            </a:r>
            <a:r>
              <a:rPr lang="en" sz="2600">
                <a:solidFill>
                  <a:schemeClr val="lt1"/>
                </a:solidFill>
              </a:rPr>
              <a:t>algoritmo</a:t>
            </a:r>
            <a:r>
              <a:rPr lang="en" sz="2600">
                <a:solidFill>
                  <a:schemeClr val="lt1"/>
                </a:solidFill>
              </a:rPr>
              <a:t> do sistema eletrônico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gac700cc327_5_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gac700cc327_5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0" y="554925"/>
            <a:ext cx="6344076" cy="403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c700cc327_5_4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gac700cc327_5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700" y="433875"/>
            <a:ext cx="4057200" cy="41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ac700cc327_5_40"/>
          <p:cNvSpPr txBox="1"/>
          <p:nvPr>
            <p:ph idx="4294967295" type="title"/>
          </p:nvPr>
        </p:nvSpPr>
        <p:spPr>
          <a:xfrm flipH="1">
            <a:off x="870075" y="1446700"/>
            <a:ext cx="2891700" cy="20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Layout da PCB considerando o Plano Terra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c700cc327_5_2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gac700cc327_5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6" y="328300"/>
            <a:ext cx="4989593" cy="448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ac700cc327_5_27"/>
          <p:cNvSpPr txBox="1"/>
          <p:nvPr>
            <p:ph idx="4294967295" type="title"/>
          </p:nvPr>
        </p:nvSpPr>
        <p:spPr>
          <a:xfrm flipH="1">
            <a:off x="352525" y="973300"/>
            <a:ext cx="2142600" cy="23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Resultado da PCB alocada no cooler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700cc327_5_3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gac700cc327_5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350" y="995363"/>
            <a:ext cx="51530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ac700cc327_5_33"/>
          <p:cNvSpPr txBox="1"/>
          <p:nvPr>
            <p:ph idx="4294967295" type="title"/>
          </p:nvPr>
        </p:nvSpPr>
        <p:spPr>
          <a:xfrm flipH="1">
            <a:off x="685175" y="1267600"/>
            <a:ext cx="2142600" cy="23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Resultado da PCB alocada no cooler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c700cc327_5_2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gac700cc327_5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632" y="320400"/>
            <a:ext cx="2298018" cy="4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ac700cc327_5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50" y="676700"/>
            <a:ext cx="2041800" cy="35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ac700cc327_5_21"/>
          <p:cNvSpPr txBox="1"/>
          <p:nvPr>
            <p:ph idx="4294967295" type="title"/>
          </p:nvPr>
        </p:nvSpPr>
        <p:spPr>
          <a:xfrm flipH="1">
            <a:off x="625075" y="1101250"/>
            <a:ext cx="2394600" cy="25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Organização de cores dos fios do sistema eletrônico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c700cc327_15_0"/>
          <p:cNvSpPr txBox="1"/>
          <p:nvPr>
            <p:ph type="ctrTitle"/>
          </p:nvPr>
        </p:nvSpPr>
        <p:spPr>
          <a:xfrm>
            <a:off x="2477125" y="1922875"/>
            <a:ext cx="4465500" cy="9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alimentação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c700cc327_1_25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gac700cc327_1_251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Alimentação elétrica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36" name="Google Shape;336;gac700cc327_1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00" y="919225"/>
            <a:ext cx="3411380" cy="3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ac700cc327_1_251"/>
          <p:cNvSpPr txBox="1"/>
          <p:nvPr>
            <p:ph idx="4294967295" type="body"/>
          </p:nvPr>
        </p:nvSpPr>
        <p:spPr>
          <a:xfrm>
            <a:off x="4116400" y="994200"/>
            <a:ext cx="46650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2 Baterias de Lítio-Íon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24V 72Ah de capacidade;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/>
              <a:t>Aproximadamente 4 horas de autonomia.</a:t>
            </a:r>
            <a:endParaRPr sz="1700"/>
          </a:p>
        </p:txBody>
      </p:sp>
      <p:pic>
        <p:nvPicPr>
          <p:cNvPr id="338" name="Google Shape;338;gac700cc327_1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18" y="2693518"/>
            <a:ext cx="1872900" cy="20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c700cc327_1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843" y="2693518"/>
            <a:ext cx="1872900" cy="20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c700cc327_15_1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gac700cc327_15_13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Fonte de carregamento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46" name="Google Shape;346;gac700cc327_15_13"/>
          <p:cNvSpPr txBox="1"/>
          <p:nvPr>
            <p:ph idx="4294967295" type="body"/>
          </p:nvPr>
        </p:nvSpPr>
        <p:spPr>
          <a:xfrm>
            <a:off x="4116400" y="907450"/>
            <a:ext cx="46650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Fonte bivolt automática 110Vca/220Vca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Conector P4;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/>
              <a:t>Indicação em LED do status de carregamento.</a:t>
            </a:r>
            <a:endParaRPr sz="1700"/>
          </a:p>
        </p:txBody>
      </p:sp>
      <p:pic>
        <p:nvPicPr>
          <p:cNvPr id="347" name="Google Shape;347;gac700cc327_1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" y="994200"/>
            <a:ext cx="3811599" cy="238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ac700cc327_15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850" y="2469924"/>
            <a:ext cx="3640549" cy="23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c700cc327_17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gac700cc327_1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77388"/>
            <a:ext cx="56388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ac700cc327_17_0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Conexão da f</a:t>
            </a: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onte de carregamento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700cc327_3_113"/>
          <p:cNvSpPr txBox="1"/>
          <p:nvPr>
            <p:ph type="ctrTitle"/>
          </p:nvPr>
        </p:nvSpPr>
        <p:spPr>
          <a:xfrm>
            <a:off x="2477125" y="1922875"/>
            <a:ext cx="4465500" cy="9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ac700cc32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6625"/>
            <a:ext cx="9144001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ac700cc327_2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c700cc327_3_18"/>
          <p:cNvSpPr txBox="1"/>
          <p:nvPr>
            <p:ph type="title"/>
          </p:nvPr>
        </p:nvSpPr>
        <p:spPr>
          <a:xfrm>
            <a:off x="457200" y="10352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Atualizações da estrutura</a:t>
            </a:r>
            <a:endParaRPr/>
          </a:p>
        </p:txBody>
      </p:sp>
      <p:sp>
        <p:nvSpPr>
          <p:cNvPr id="366" name="Google Shape;366;gac700cc327_3_18"/>
          <p:cNvSpPr txBox="1"/>
          <p:nvPr>
            <p:ph idx="1" type="body"/>
          </p:nvPr>
        </p:nvSpPr>
        <p:spPr>
          <a:xfrm>
            <a:off x="457200" y="1034075"/>
            <a:ext cx="5331000" cy="3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Cementação dos pinhões: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Necessário para aumentar a dureza do aço 1020 que compõe os pinhões;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A dureza do aço 1045 temperado e revenido foi usado como referência (414 HV);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Com o processo de cementação, o aço 1020 sai de aproximadamente 127 HV para 471 HV.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ac700cc327_3_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c700cc327_3_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gac700cc327_3_12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Atualizações da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74" name="Google Shape;374;gac700cc327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1441400"/>
            <a:ext cx="4660924" cy="2260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ac700cc327_3_12"/>
          <p:cNvSpPr/>
          <p:nvPr/>
        </p:nvSpPr>
        <p:spPr>
          <a:xfrm>
            <a:off x="2323300" y="2301988"/>
            <a:ext cx="797100" cy="77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gac700cc327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300" y="871000"/>
            <a:ext cx="4005900" cy="37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c700cc327_3_2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gac700cc327_3_25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Atualizações da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83" name="Google Shape;383;gac700cc327_3_25"/>
          <p:cNvPicPr preferRelativeResize="0"/>
          <p:nvPr/>
        </p:nvPicPr>
        <p:blipFill rotWithShape="1">
          <a:blip r:embed="rId3">
            <a:alphaModFix/>
          </a:blip>
          <a:srcRect b="0" l="26701" r="24187" t="0"/>
          <a:stretch/>
        </p:blipFill>
        <p:spPr>
          <a:xfrm>
            <a:off x="350100" y="987100"/>
            <a:ext cx="4041350" cy="34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ac700cc327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018" y="987100"/>
            <a:ext cx="3933582" cy="3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c700cc327_3_3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gac700cc327_3_33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Atualizações da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91" name="Google Shape;391;gac700cc327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00" y="932075"/>
            <a:ext cx="4366320" cy="19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ac700cc327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084" y="2884000"/>
            <a:ext cx="4662540" cy="20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c700cc327_3_33"/>
          <p:cNvSpPr txBox="1"/>
          <p:nvPr>
            <p:ph idx="4294967295" type="body"/>
          </p:nvPr>
        </p:nvSpPr>
        <p:spPr>
          <a:xfrm>
            <a:off x="4581525" y="932075"/>
            <a:ext cx="4281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▹"/>
            </a:pPr>
            <a:r>
              <a:rPr lang="en" sz="1900">
                <a:solidFill>
                  <a:srgbClr val="FFFFFF"/>
                </a:solidFill>
              </a:rPr>
              <a:t>Feitos de fibra de vidro;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▹"/>
            </a:pPr>
            <a:r>
              <a:rPr lang="en" sz="1900">
                <a:solidFill>
                  <a:srgbClr val="FFFFFF"/>
                </a:solidFill>
              </a:rPr>
              <a:t>Permitem o acesso aos sensores sem precisar desmontar a caixa.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94" name="Google Shape;394;gac700cc327_3_33"/>
          <p:cNvSpPr txBox="1"/>
          <p:nvPr>
            <p:ph idx="4294967295" type="body"/>
          </p:nvPr>
        </p:nvSpPr>
        <p:spPr>
          <a:xfrm>
            <a:off x="215200" y="3383425"/>
            <a:ext cx="4066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▹"/>
            </a:pPr>
            <a:r>
              <a:rPr lang="en" sz="1900">
                <a:solidFill>
                  <a:srgbClr val="FFFFFF"/>
                </a:solidFill>
              </a:rPr>
              <a:t>Estão parafusados em frente aos sensores;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c700cc327_3_4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gac700cc327_3_41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Atualizações da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01" name="Google Shape;401;gac700cc327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00" y="1153271"/>
            <a:ext cx="4505750" cy="283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ac700cc327_3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25" y="1153275"/>
            <a:ext cx="4154375" cy="28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ac700cc327_3_41"/>
          <p:cNvSpPr/>
          <p:nvPr/>
        </p:nvSpPr>
        <p:spPr>
          <a:xfrm>
            <a:off x="2511325" y="2148725"/>
            <a:ext cx="911100" cy="85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ac700cc327_3_41"/>
          <p:cNvSpPr/>
          <p:nvPr/>
        </p:nvSpPr>
        <p:spPr>
          <a:xfrm>
            <a:off x="5483925" y="2314550"/>
            <a:ext cx="911100" cy="85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c700cc327_3_9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gac700cc327_3_91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Plano de fabricação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11" name="Google Shape;411;gac700cc327_3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137" y="231250"/>
            <a:ext cx="5371739" cy="4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c700cc327_3_10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gac700cc327_3_101"/>
          <p:cNvSpPr txBox="1"/>
          <p:nvPr/>
        </p:nvSpPr>
        <p:spPr>
          <a:xfrm>
            <a:off x="457525" y="173875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Plano de fabricação - moldes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18" name="Google Shape;418;gac700cc327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50" y="2894977"/>
            <a:ext cx="4793174" cy="207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ac700cc327_3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0" y="2881263"/>
            <a:ext cx="4856530" cy="21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ac700cc327_3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649" y="959201"/>
            <a:ext cx="4474676" cy="1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ac700cc327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525" y="952350"/>
            <a:ext cx="4474757" cy="19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c700cc327_3_12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gac700cc327_3_120"/>
          <p:cNvSpPr txBox="1"/>
          <p:nvPr/>
        </p:nvSpPr>
        <p:spPr>
          <a:xfrm>
            <a:off x="457525" y="173875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Plano de fabricação - moldes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28" name="Google Shape;428;gac700cc327_3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0" y="703750"/>
            <a:ext cx="4535276" cy="217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ac700cc327_3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050" y="703750"/>
            <a:ext cx="4768425" cy="21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ac700cc327_3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00" y="2876150"/>
            <a:ext cx="4438849" cy="206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ac700cc327_3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150" y="2876150"/>
            <a:ext cx="4384326" cy="2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c700cc327_3_136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gac700cc327_3_136"/>
          <p:cNvSpPr txBox="1"/>
          <p:nvPr/>
        </p:nvSpPr>
        <p:spPr>
          <a:xfrm>
            <a:off x="457525" y="173875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Plano de Montagem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38" name="Google Shape;438;gac700cc327_3_136"/>
          <p:cNvSpPr/>
          <p:nvPr/>
        </p:nvSpPr>
        <p:spPr>
          <a:xfrm>
            <a:off x="251675" y="723550"/>
            <a:ext cx="2359500" cy="408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ac700cc327_3_136"/>
          <p:cNvSpPr/>
          <p:nvPr/>
        </p:nvSpPr>
        <p:spPr>
          <a:xfrm>
            <a:off x="3396750" y="723550"/>
            <a:ext cx="2359500" cy="40839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ac700cc327_3_136"/>
          <p:cNvSpPr/>
          <p:nvPr/>
        </p:nvSpPr>
        <p:spPr>
          <a:xfrm>
            <a:off x="6541825" y="723600"/>
            <a:ext cx="2359500" cy="408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ac700cc327_3_136"/>
          <p:cNvSpPr/>
          <p:nvPr/>
        </p:nvSpPr>
        <p:spPr>
          <a:xfrm>
            <a:off x="2611175" y="2272950"/>
            <a:ext cx="785700" cy="5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ac700cc327_3_136"/>
          <p:cNvSpPr/>
          <p:nvPr/>
        </p:nvSpPr>
        <p:spPr>
          <a:xfrm flipH="1">
            <a:off x="5756250" y="2272950"/>
            <a:ext cx="785700" cy="5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ac700cc327_3_136"/>
          <p:cNvSpPr txBox="1"/>
          <p:nvPr/>
        </p:nvSpPr>
        <p:spPr>
          <a:xfrm>
            <a:off x="574175" y="723550"/>
            <a:ext cx="1934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Caixa Térmica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4" name="Google Shape;444;gac700cc327_3_136"/>
          <p:cNvSpPr txBox="1"/>
          <p:nvPr/>
        </p:nvSpPr>
        <p:spPr>
          <a:xfrm>
            <a:off x="4140725" y="700000"/>
            <a:ext cx="9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Chassi</a:t>
            </a:r>
            <a:endParaRPr b="1" sz="19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gac700cc327_3_136"/>
          <p:cNvSpPr txBox="1"/>
          <p:nvPr/>
        </p:nvSpPr>
        <p:spPr>
          <a:xfrm>
            <a:off x="7099825" y="723550"/>
            <a:ext cx="180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Sistema de locomoção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6" name="Google Shape;446;gac700cc327_3_136"/>
          <p:cNvSpPr txBox="1"/>
          <p:nvPr/>
        </p:nvSpPr>
        <p:spPr>
          <a:xfrm>
            <a:off x="314675" y="1140400"/>
            <a:ext cx="219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Passar fiação;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Adicionar porcas dos coxins e luva ½;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Laminação da fibra de vidro;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Fazer furação seguindo plano de furos;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Adicionar os sensores e portas de manutenção;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Montar caixa de circuitos e parafusar no cooler;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Parafusar coxins e baterias.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7" name="Google Shape;447;gac700cc327_3_136"/>
          <p:cNvSpPr txBox="1"/>
          <p:nvPr/>
        </p:nvSpPr>
        <p:spPr>
          <a:xfrm>
            <a:off x="3499163" y="1042975"/>
            <a:ext cx="219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Light"/>
              <a:buChar char="●"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Soldagem das cantoneiras 1 e 2;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Light"/>
              <a:buChar char="●"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Soldagem dos eixos dos tensionadores no chassi;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Light"/>
              <a:buChar char="●"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Pintura para evitar corrosão;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Light"/>
              <a:buChar char="●"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Montagem da redução, motor e freio;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Light"/>
              <a:buChar char="●"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Montagem da caixa térmica no chassi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8" name="Google Shape;448;gac700cc327_3_136"/>
          <p:cNvSpPr txBox="1"/>
          <p:nvPr/>
        </p:nvSpPr>
        <p:spPr>
          <a:xfrm>
            <a:off x="6604825" y="1495150"/>
            <a:ext cx="22965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Montagem da esteira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Montagem dos pinhões, gangorra e tensionadores seguindo o processo por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interferência;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c700cc327_3_17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gac700cc327_3_175"/>
          <p:cNvSpPr txBox="1"/>
          <p:nvPr/>
        </p:nvSpPr>
        <p:spPr>
          <a:xfrm>
            <a:off x="457525" y="7985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Alocação de sistemas eletrônicos e de alimentação na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55" name="Google Shape;455;gac700cc327_3_175"/>
          <p:cNvPicPr preferRelativeResize="0"/>
          <p:nvPr/>
        </p:nvPicPr>
        <p:blipFill rotWithShape="1">
          <a:blip r:embed="rId3">
            <a:alphaModFix/>
          </a:blip>
          <a:srcRect b="0" l="23656" r="-888" t="0"/>
          <a:stretch/>
        </p:blipFill>
        <p:spPr>
          <a:xfrm>
            <a:off x="255150" y="1678875"/>
            <a:ext cx="4692550" cy="26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ac700cc327_3_175"/>
          <p:cNvPicPr preferRelativeResize="0"/>
          <p:nvPr/>
        </p:nvPicPr>
        <p:blipFill rotWithShape="1">
          <a:blip r:embed="rId4">
            <a:alphaModFix/>
          </a:blip>
          <a:srcRect b="0" l="0" r="17539" t="0"/>
          <a:stretch/>
        </p:blipFill>
        <p:spPr>
          <a:xfrm>
            <a:off x="3900850" y="1678875"/>
            <a:ext cx="5000468" cy="26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ac700cc327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200" y="519525"/>
            <a:ext cx="4563600" cy="41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ac700cc327_2_1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c700cc327_3_20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gac700cc327_3_204"/>
          <p:cNvSpPr txBox="1"/>
          <p:nvPr/>
        </p:nvSpPr>
        <p:spPr>
          <a:xfrm>
            <a:off x="457525" y="7985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Alocação de sistemas eletrônicos e de alimentação na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63" name="Google Shape;463;gac700cc327_3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0" y="1303499"/>
            <a:ext cx="4290325" cy="29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ac700cc327_3_204"/>
          <p:cNvPicPr preferRelativeResize="0"/>
          <p:nvPr/>
        </p:nvPicPr>
        <p:blipFill rotWithShape="1">
          <a:blip r:embed="rId4">
            <a:alphaModFix/>
          </a:blip>
          <a:srcRect b="0" l="7277" r="18000" t="0"/>
          <a:stretch/>
        </p:blipFill>
        <p:spPr>
          <a:xfrm>
            <a:off x="4523325" y="1443713"/>
            <a:ext cx="4378000" cy="26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c700cc327_3_18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gac700cc327_3_185"/>
          <p:cNvSpPr txBox="1"/>
          <p:nvPr/>
        </p:nvSpPr>
        <p:spPr>
          <a:xfrm>
            <a:off x="457525" y="7985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Alocação de sistemas eletrônicos e de alimentação na estrutura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71" name="Google Shape;471;gac700cc327_3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" y="1315675"/>
            <a:ext cx="4070925" cy="3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ac700cc327_3_185"/>
          <p:cNvPicPr preferRelativeResize="0"/>
          <p:nvPr/>
        </p:nvPicPr>
        <p:blipFill rotWithShape="1">
          <a:blip r:embed="rId4">
            <a:alphaModFix/>
          </a:blip>
          <a:srcRect b="0" l="19240" r="19073" t="0"/>
          <a:stretch/>
        </p:blipFill>
        <p:spPr>
          <a:xfrm>
            <a:off x="4665375" y="1315675"/>
            <a:ext cx="4235950" cy="33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c76f4aca5_0_0"/>
          <p:cNvSpPr txBox="1"/>
          <p:nvPr>
            <p:ph type="ctrTitle"/>
          </p:nvPr>
        </p:nvSpPr>
        <p:spPr>
          <a:xfrm>
            <a:off x="2477125" y="1922875"/>
            <a:ext cx="4465500" cy="9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Track Cooler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c63cedc4f_0_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Inovação</a:t>
            </a:r>
            <a:endParaRPr/>
          </a:p>
        </p:txBody>
      </p:sp>
      <p:sp>
        <p:nvSpPr>
          <p:cNvPr id="483" name="Google Shape;483;gac63cedc4f_0_4"/>
          <p:cNvSpPr txBox="1"/>
          <p:nvPr>
            <p:ph idx="1" type="body"/>
          </p:nvPr>
        </p:nvSpPr>
        <p:spPr>
          <a:xfrm>
            <a:off x="457200" y="1672300"/>
            <a:ext cx="46650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Comando de voz;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●"/>
            </a:pPr>
            <a:r>
              <a:rPr lang="en" sz="1700"/>
              <a:t>Alteração no tamanho da fonte da letra;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/>
              <a:t>Mundaça de contraste.</a:t>
            </a:r>
            <a:endParaRPr sz="1700"/>
          </a:p>
        </p:txBody>
      </p:sp>
      <p:sp>
        <p:nvSpPr>
          <p:cNvPr id="484" name="Google Shape;484;gac63cedc4f_0_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c700cc327_15_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gac700cc327_15_4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Comando de Voz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91" name="Google Shape;491;gac700cc327_15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00" y="1447175"/>
            <a:ext cx="6943212" cy="27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c700cc327_1_258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gac700cc327_1_258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Mudar Tamanho da Letra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98" name="Google Shape;498;gac700cc327_1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100" y="1212450"/>
            <a:ext cx="5673700" cy="33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c700cc327_1_26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gac700cc327_1_265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Mudar Contraste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505" name="Google Shape;505;gac700cc327_1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1204025"/>
            <a:ext cx="56673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c700cc327_1_0"/>
          <p:cNvSpPr txBox="1"/>
          <p:nvPr>
            <p:ph type="title"/>
          </p:nvPr>
        </p:nvSpPr>
        <p:spPr>
          <a:xfrm>
            <a:off x="288575" y="160750"/>
            <a:ext cx="5538000" cy="10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Tomadas de Decisões de Software para o PC3</a:t>
            </a:r>
            <a:endParaRPr/>
          </a:p>
        </p:txBody>
      </p:sp>
      <p:sp>
        <p:nvSpPr>
          <p:cNvPr id="511" name="Google Shape;511;gac700cc327_1_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gac700cc327_1_0"/>
          <p:cNvSpPr txBox="1"/>
          <p:nvPr/>
        </p:nvSpPr>
        <p:spPr>
          <a:xfrm>
            <a:off x="570125" y="1619450"/>
            <a:ext cx="49749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Fazer API para emular os dados.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Documentar a integração.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Acabar com Sprint 6 dois dias antes do habitual.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c700cc327_1_23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Integração</a:t>
            </a:r>
            <a:endParaRPr/>
          </a:p>
        </p:txBody>
      </p:sp>
      <p:sp>
        <p:nvSpPr>
          <p:cNvPr id="518" name="Google Shape;518;gac700cc327_1_23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9" name="Google Shape;519;gac700cc327_1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8" y="1596775"/>
            <a:ext cx="5921928" cy="3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c63cedc4f_0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gac63cedc4f_0_0"/>
          <p:cNvSpPr txBox="1"/>
          <p:nvPr/>
        </p:nvSpPr>
        <p:spPr>
          <a:xfrm>
            <a:off x="350100" y="267900"/>
            <a:ext cx="8443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Integração </a:t>
            </a:r>
            <a:r>
              <a:rPr lang="en" sz="29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APP Track Cooler com a API</a:t>
            </a:r>
            <a:r>
              <a:rPr lang="en" sz="2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endParaRPr sz="2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526" name="Google Shape;526;gac63cedc4f_0_0" title="final_simulacao_ap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713" y="828800"/>
            <a:ext cx="7174474" cy="3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ac700cc327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625" y="351650"/>
            <a:ext cx="4974650" cy="44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ac700cc327_2_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c700cc327_1_24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gac700cc327_1_244"/>
          <p:cNvSpPr txBox="1"/>
          <p:nvPr/>
        </p:nvSpPr>
        <p:spPr>
          <a:xfrm>
            <a:off x="2643100" y="267875"/>
            <a:ext cx="3857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Comando de Voz</a:t>
            </a:r>
            <a:endParaRPr sz="32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533" name="Google Shape;533;gac700cc327_1_244" title="final_teste_voz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350" y="875675"/>
            <a:ext cx="7119024" cy="38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c700cc327_11_4"/>
          <p:cNvSpPr txBox="1"/>
          <p:nvPr>
            <p:ph idx="4294967295" type="ctrTitle"/>
          </p:nvPr>
        </p:nvSpPr>
        <p:spPr>
          <a:xfrm>
            <a:off x="354275" y="1991875"/>
            <a:ext cx="3864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Obrigado!</a:t>
            </a:r>
            <a:endParaRPr b="0" i="0" sz="6000" u="none" cap="none" strike="noStrike">
              <a:solidFill>
                <a:schemeClr val="accent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539" name="Google Shape;539;gac700cc327_11_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ac700cc327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63" y="581463"/>
            <a:ext cx="6327075" cy="39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c700cc327_2_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ac700cc327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8" y="609950"/>
            <a:ext cx="5967826" cy="3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ac700cc327_2_1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13559080_0_11"/>
          <p:cNvSpPr txBox="1"/>
          <p:nvPr>
            <p:ph type="ctrTitle"/>
          </p:nvPr>
        </p:nvSpPr>
        <p:spPr>
          <a:xfrm>
            <a:off x="1258800" y="1719600"/>
            <a:ext cx="66264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200"/>
              <a:t>Proposta dos Subsistemas da  Solução</a:t>
            </a:r>
            <a:endParaRPr sz="4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700cc327_5_46"/>
          <p:cNvSpPr txBox="1"/>
          <p:nvPr>
            <p:ph type="ctrTitle"/>
          </p:nvPr>
        </p:nvSpPr>
        <p:spPr>
          <a:xfrm>
            <a:off x="2315975" y="1446700"/>
            <a:ext cx="4465500" cy="19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Eletrônico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c700cc327_5_0"/>
          <p:cNvSpPr txBox="1"/>
          <p:nvPr>
            <p:ph idx="4294967295" type="title"/>
          </p:nvPr>
        </p:nvSpPr>
        <p:spPr>
          <a:xfrm flipH="1">
            <a:off x="429275" y="1216325"/>
            <a:ext cx="2142600" cy="25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onexões do sistema eletrônico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gac700cc327_5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gac700cc327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875" y="359150"/>
            <a:ext cx="6163850" cy="437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